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88" r:id="rId2"/>
    <p:sldId id="258" r:id="rId3"/>
    <p:sldId id="259" r:id="rId4"/>
    <p:sldId id="261" r:id="rId5"/>
    <p:sldId id="263" r:id="rId6"/>
    <p:sldId id="257" r:id="rId7"/>
    <p:sldId id="289" r:id="rId8"/>
    <p:sldId id="293" r:id="rId9"/>
    <p:sldId id="295" r:id="rId10"/>
    <p:sldId id="296" r:id="rId11"/>
    <p:sldId id="294" r:id="rId12"/>
    <p:sldId id="290" r:id="rId13"/>
    <p:sldId id="291" r:id="rId14"/>
    <p:sldId id="292" r:id="rId15"/>
    <p:sldId id="287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C19AFE-26C5-41FD-B8C6-944F5F6EF37A}" type="datetimeFigureOut">
              <a:rPr lang="it-IT"/>
              <a:pPr>
                <a:defRPr/>
              </a:pPr>
              <a:t>27/09/2017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B46B8B-EDF6-4361-B36A-ABEBE34353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29BF71-75AD-44F4-92FE-ADEFFF32D06C}" type="datetimeFigureOut">
              <a:rPr lang="it-IT"/>
              <a:pPr>
                <a:defRPr/>
              </a:pPr>
              <a:t>27/09/2017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DF0CAA-3B11-4DC3-89A5-BA685FB1CB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3316" name="Segnaposto piè di pagina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3F3EA0-4F0E-41EE-9D84-E9F2499AFB4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22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4AB59-64D2-46E9-9544-C574FA2DD70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/>
          </a:p>
        </p:txBody>
      </p:sp>
      <p:sp>
        <p:nvSpPr>
          <p:cNvPr id="12293" name="Segnaposto piè di pagina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ttangolo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ettangolo arrotondato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ettangolo arrotondato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ttangolo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7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BDB3-3CD0-4B98-83D9-D234973F6BE6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18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1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97BA422-111B-4ED5-8E26-D88332C172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A9500-D082-4552-A01D-63744046AD99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BEA1-DE59-4A7F-AC24-6574D63190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1ABA4-6073-414F-B22B-C765B58026F0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722-F9C7-4833-998F-1F5AB723CF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B0D1-524A-4833-90EE-A3066F367CB6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7772B-D380-4B35-9550-85FCBFB3F9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474C-763D-491E-BA03-DF6F5BB18352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82F2-BCE4-4913-8080-F962D79E0D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D143-B01E-4293-BA2B-DBE04A5B34E8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2B19-8BB9-44FD-B87C-A7F293E73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C78D9B-EC92-4F9E-9E40-95825B581401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8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BFE9D0-0A3F-49EF-AD17-BF3538EB92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7721-FCF0-4F89-9001-02146A991D93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5747-8EDE-42F4-A71C-9C77DF38AF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4FDD7-4C9C-4AB0-B2D9-2C1C78C5ABFD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F1D3-663C-4189-9842-1E4D510A84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B0FD-863E-42CB-8A1C-CF239CA41B18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9C5B-5998-4B5B-AB41-F5AC200EAE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94CB-1E16-453A-9D47-64EADA37212F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4E6F1-146A-4829-B046-2E9F5C1ABF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ttangolo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ttangolo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Segnaposto titolo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4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B833D-2FFB-495C-BD41-7D8FEF5690C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01C1D3-86F0-4DC3-B2BA-71F169F72C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9" r:id="rId2"/>
    <p:sldLayoutId id="2147483910" r:id="rId3"/>
    <p:sldLayoutId id="2147483911" r:id="rId4"/>
    <p:sldLayoutId id="2147483918" r:id="rId5"/>
    <p:sldLayoutId id="2147483919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3CFD7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3CFD7"/>
        </a:buClr>
        <a:buFont typeface="Georgia" pitchFamily="18" charset="0"/>
        <a:buChar char="▫"/>
        <a:defRPr sz="2000" kern="1200">
          <a:solidFill>
            <a:srgbClr val="A3CFD7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terraneanav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editerranea@mediterraneanav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DE00E0-0F2E-4906-92B7-C2CA1E919D3B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1F3C8-74E4-49B3-AA8D-F719F30078A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07950" y="404664"/>
            <a:ext cx="9036050" cy="1752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63500" indent="-255588" algn="ctr">
              <a:lnSpc>
                <a:spcPct val="90000"/>
              </a:lnSpc>
              <a:spcBef>
                <a:spcPts val="300"/>
              </a:spcBef>
              <a:buClr>
                <a:srgbClr val="A3CFD7"/>
              </a:buClr>
              <a:buFont typeface="Georgia" pitchFamily="18" charset="0"/>
              <a:buChar char="•"/>
              <a:defRPr/>
            </a:pPr>
            <a:endParaRPr lang="it-IT" sz="3200" b="1" dirty="0">
              <a:solidFill>
                <a:schemeClr val="accent6">
                  <a:lumMod val="50000"/>
                </a:schemeClr>
              </a:solidFill>
              <a:latin typeface="Garamond" pitchFamily="18" charset="0"/>
              <a:cs typeface="+mn-cs"/>
            </a:endParaRPr>
          </a:p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3CFD7"/>
              </a:buClr>
              <a:defRPr/>
            </a:pPr>
            <a:r>
              <a:rPr lang="it-IT" sz="5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Black</a:t>
            </a:r>
            <a:r>
              <a:rPr lang="it-IT" sz="5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 </a:t>
            </a:r>
            <a:r>
              <a:rPr lang="it-IT" sz="5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Shark</a:t>
            </a:r>
            <a:endParaRPr lang="it-IT" sz="5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Dotum" pitchFamily="34" charset="-127"/>
              <a:cs typeface="Aharoni" pitchFamily="2" charset="-79"/>
            </a:endParaRPr>
          </a:p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3CFD7"/>
              </a:buClr>
              <a:defRPr/>
            </a:pPr>
            <a:r>
              <a:rPr lang="it-IT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DWT </a:t>
            </a:r>
            <a:r>
              <a:rPr lang="it-IT" sz="5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8.475</a:t>
            </a:r>
          </a:p>
          <a:p>
            <a:pPr marL="63500" indent="-255588">
              <a:lnSpc>
                <a:spcPct val="90000"/>
              </a:lnSpc>
              <a:spcBef>
                <a:spcPts val="300"/>
              </a:spcBef>
              <a:buClr>
                <a:srgbClr val="A3CFD7"/>
              </a:buClr>
              <a:defRPr/>
            </a:pPr>
            <a:r>
              <a:rPr lang="it-IT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6.438 </a:t>
            </a:r>
            <a:r>
              <a:rPr lang="it-IT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at</a:t>
            </a:r>
            <a:r>
              <a:rPr lang="it-IT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 98%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m</a:t>
            </a:r>
            <a:r>
              <a:rPr lang="it-IT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3</a:t>
            </a:r>
            <a:r>
              <a:rPr lang="it-IT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 </a:t>
            </a:r>
            <a:r>
              <a:rPr lang="it-IT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Bitumen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/</a:t>
            </a:r>
            <a:r>
              <a:rPr lang="it-IT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Asphalt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/</a:t>
            </a:r>
            <a:r>
              <a:rPr lang="it-IT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Pitch</a:t>
            </a:r>
            <a:r>
              <a:rPr lang="it-IT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 </a:t>
            </a:r>
            <a:r>
              <a:rPr lang="it-IT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Dotum" pitchFamily="34" charset="-127"/>
                <a:cs typeface="Aharoni" pitchFamily="2" charset="-79"/>
              </a:rPr>
              <a:t>Carrier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Dotum" pitchFamily="34" charset="-127"/>
              <a:cs typeface="Aharoni" pitchFamily="2" charset="-79"/>
            </a:endParaRPr>
          </a:p>
          <a:p>
            <a:pPr marL="63500" indent="-255588" algn="ctr">
              <a:spcBef>
                <a:spcPts val="300"/>
              </a:spcBef>
              <a:buClr>
                <a:srgbClr val="A3CFD7"/>
              </a:buClr>
              <a:buFont typeface="Georgia" pitchFamily="18" charset="0"/>
              <a:buChar char="•"/>
              <a:defRPr/>
            </a:pPr>
            <a:endParaRPr lang="it-IT" sz="2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272338" y="836613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249" y="1981200"/>
            <a:ext cx="73152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0888-576A-4BF7-9CE6-DDB4FDF339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55993"/>
            <a:ext cx="727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Black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upgrading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it-IT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620688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EECF9-D174-47DD-B8EA-1887EFB5C5F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pic>
        <p:nvPicPr>
          <p:cNvPr id="7" name="Immagine 6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6768752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0888-576A-4BF7-9CE6-DDB4FDF339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55993"/>
            <a:ext cx="727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Black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upgrading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it-IT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620688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EECF9-D174-47DD-B8EA-1887EFB5C5F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pic>
        <p:nvPicPr>
          <p:cNvPr id="7" name="Immagine 6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6768752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4FDD7-4C9C-4AB0-B2D9-2C1C78C5ABFD}" type="datetime3">
              <a:rPr lang="en-US" smtClean="0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F1D3-663C-4189-9842-1E4D510A8483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26" name="Picture 2" descr="N:\ARCHIVIO STORICO FOTOGRAFICO\BLACK SHARK\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524677"/>
            <a:ext cx="4716524" cy="6288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4FDD7-4C9C-4AB0-B2D9-2C1C78C5ABFD}" type="datetime3">
              <a:rPr lang="en-US" smtClean="0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F1D3-663C-4189-9842-1E4D510A848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2050" name="Picture 2" descr="N:\ARCHIVIO STORICO FOTOGRAFICO\BLACK SHARK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4" y="1124744"/>
            <a:ext cx="4050000" cy="54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014" y="1124744"/>
            <a:ext cx="4050450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4FDD7-4C9C-4AB0-B2D9-2C1C78C5ABFD}" type="datetime3">
              <a:rPr lang="en-US" smtClean="0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www.mediterraneanav.it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2F1D3-663C-4189-9842-1E4D510A848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050" name="Picture 2" descr="N:\ARCHIVIO STORICO FOTOGRAFICO\BLACK SHARK\0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926722"/>
            <a:ext cx="7560840" cy="5670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060575"/>
            <a:ext cx="9144000" cy="16557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it-IT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“THE END”</a:t>
            </a:r>
            <a:br>
              <a:rPr lang="it-IT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MEDITERRANEA di NAVIGAZIONE   S.p.A.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06963" cy="204946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endParaRPr lang="it-IT" sz="2800" dirty="0">
              <a:solidFill>
                <a:schemeClr val="accent6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eaLnBrk="1" hangingPunct="1">
              <a:defRPr/>
            </a:pPr>
            <a:r>
              <a:rPr lang="it-IT" sz="2800" dirty="0">
                <a:solidFill>
                  <a:schemeClr val="accent6">
                    <a:lumMod val="50000"/>
                  </a:schemeClr>
                </a:solidFill>
                <a:latin typeface="+mj-lt"/>
                <a:cs typeface="Aharoni" pitchFamily="2" charset="-79"/>
              </a:rPr>
              <a:t>Piazza Caduti sul Lavoro n.3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chemeClr val="accent6">
                    <a:lumMod val="50000"/>
                  </a:schemeClr>
                </a:solidFill>
                <a:latin typeface="+mj-lt"/>
                <a:cs typeface="Aharoni" pitchFamily="2" charset="-79"/>
              </a:rPr>
              <a:t>48122 Ravenna</a:t>
            </a:r>
          </a:p>
          <a:p>
            <a:pPr eaLnBrk="1" hangingPunct="1">
              <a:defRPr/>
            </a:pPr>
            <a:r>
              <a:rPr lang="it-IT" sz="2800" dirty="0">
                <a:solidFill>
                  <a:schemeClr val="accent6">
                    <a:lumMod val="50000"/>
                  </a:schemeClr>
                </a:solidFill>
                <a:latin typeface="+mj-lt"/>
                <a:cs typeface="Aharoni" pitchFamily="2" charset="-79"/>
              </a:rPr>
              <a:t>Italy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it-IT" sz="2800" dirty="0">
                <a:solidFill>
                  <a:srgbClr val="002060"/>
                </a:solidFill>
                <a:latin typeface="+mj-lt"/>
                <a:cs typeface="Aharoni" pitchFamily="2" charset="-79"/>
                <a:hlinkClick r:id="rId3"/>
              </a:rPr>
              <a:t>www.mediterraneanav.it</a:t>
            </a:r>
            <a:endParaRPr lang="it-IT" sz="2800" dirty="0">
              <a:solidFill>
                <a:srgbClr val="002060"/>
              </a:solidFill>
              <a:latin typeface="+mj-lt"/>
              <a:cs typeface="Aharoni" pitchFamily="2" charset="-79"/>
            </a:endParaRPr>
          </a:p>
          <a:p>
            <a:pPr eaLnBrk="1" hangingPunct="1">
              <a:defRPr/>
            </a:pPr>
            <a:r>
              <a:rPr lang="it-IT" sz="2800" dirty="0">
                <a:solidFill>
                  <a:schemeClr val="accent6">
                    <a:lumMod val="50000"/>
                  </a:schemeClr>
                </a:solidFill>
                <a:latin typeface="+mj-lt"/>
                <a:cs typeface="Aharoni" pitchFamily="2" charset="-79"/>
                <a:hlinkClick r:id="rId4"/>
              </a:rPr>
              <a:t>mediterranea@mediterraneanav.it</a:t>
            </a:r>
            <a:endParaRPr lang="it-IT" sz="2800" dirty="0">
              <a:solidFill>
                <a:schemeClr val="accent6">
                  <a:lumMod val="50000"/>
                </a:schemeClr>
              </a:solidFill>
              <a:latin typeface="+mj-lt"/>
              <a:cs typeface="Aharoni" pitchFamily="2" charset="-79"/>
            </a:endParaRPr>
          </a:p>
        </p:txBody>
      </p:sp>
      <p:sp>
        <p:nvSpPr>
          <p:cNvPr id="5124" name="Segnaposto piè di pagina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512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7C56C9-5A2A-4988-BB9F-65F1DB6FDFA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250825" y="5732463"/>
            <a:ext cx="154781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data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99D849-4DA0-4EB7-B91F-7BC1BD92EB12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Technical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characteristics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it-IT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827088" y="2349500"/>
          <a:ext cx="7272808" cy="3840480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Lenght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overall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 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. 117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Lenght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between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perpendiculars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. 109,40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Breadth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. 19,0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Moulded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depth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(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from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keel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to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main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deck)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. 10,25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Summer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draft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 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mt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. 7,50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4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D.W.T.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tonn</a:t>
                      </a:r>
                      <a:r>
                        <a:rPr kumimoji="0" lang="it-IT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. 8.475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86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7187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A0077-7B34-41A6-8E56-C19F4626F352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/>
          </a:p>
        </p:txBody>
      </p:sp>
      <p:pic>
        <p:nvPicPr>
          <p:cNvPr id="7188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836613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data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9DE3B28-F0A4-47C5-A76B-DD260B69E6F9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Technical</a:t>
            </a: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characteristics</a:t>
            </a:r>
            <a:b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it-IT" sz="31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395288" y="2276475"/>
          <a:ext cx="8229600" cy="432117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B4A5E"/>
                          </a:solidFill>
                          <a:effectLst/>
                          <a:latin typeface="BankGothic Lt BT" pitchFamily="34" charset="0"/>
                          <a:cs typeface="Arial" charset="0"/>
                        </a:rPr>
                        <a:t>Cargoes</a:t>
                      </a: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B4A5E"/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fontAlgn="b">
                        <a:defRPr/>
                      </a:pPr>
                      <a:endParaRPr lang="it-IT" sz="2000" b="1" i="1" dirty="0">
                        <a:solidFill>
                          <a:srgbClr val="C00000"/>
                        </a:solidFill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fontAlgn="b">
                        <a:defRPr/>
                      </a:pPr>
                      <a:endParaRPr lang="it-IT" sz="2000" b="1" i="1" dirty="0">
                        <a:solidFill>
                          <a:srgbClr val="C00000"/>
                        </a:solidFill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fontAlgn="b">
                        <a:defRPr/>
                      </a:pPr>
                      <a:endParaRPr lang="it-IT" sz="2000" b="1" i="1" dirty="0">
                        <a:solidFill>
                          <a:srgbClr val="C00000"/>
                        </a:solidFill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2B4A5E"/>
                        </a:solidFill>
                        <a:effectLst/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B4A5E"/>
                        </a:solidFill>
                        <a:effectLst/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B4A5E"/>
                        </a:solidFill>
                        <a:effectLst/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B4A5E"/>
                        </a:solidFill>
                        <a:effectLst/>
                        <a:latin typeface="BankGothic Lt BT" pitchFamily="34" charset="0"/>
                        <a:cs typeface="Browallia New" pitchFamily="34" charset="-34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2B4A5E"/>
                        </a:solidFill>
                        <a:effectLst/>
                        <a:latin typeface="BankGothic Lt BT" pitchFamily="34" charset="0"/>
                        <a:cs typeface="Browallia New" pitchFamily="34" charset="-34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200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8201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B679E1-FD1A-4CCC-AC19-A2A675F7BB0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7380288" y="836613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data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C581881-1264-4401-A4C3-D5787C14F504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2699792" y="5229200"/>
            <a:ext cx="1512168" cy="6480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Bitumen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5796136" y="2708920"/>
            <a:ext cx="1728192" cy="6480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Pitch</a:t>
            </a:r>
            <a:r>
              <a:rPr lang="it-IT" b="1" i="1" dirty="0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 250°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771800" y="2852936"/>
            <a:ext cx="1728192" cy="64807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Coaltar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6084168" y="5229200"/>
            <a:ext cx="1512168" cy="7200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Asphalt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3995936" y="4005064"/>
            <a:ext cx="2736304" cy="72008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Dirty</a:t>
            </a:r>
            <a:r>
              <a:rPr lang="it-IT" b="1" i="1" dirty="0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 </a:t>
            </a:r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cargoes</a:t>
            </a:r>
            <a:r>
              <a:rPr lang="it-IT" b="1" i="1" dirty="0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 </a:t>
            </a:r>
          </a:p>
          <a:p>
            <a:pPr algn="ctr"/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over</a:t>
            </a:r>
            <a:r>
              <a:rPr lang="it-IT" b="1" i="1" dirty="0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 60° </a:t>
            </a:r>
            <a:r>
              <a:rPr lang="it-IT" b="1" i="1" dirty="0" err="1">
                <a:solidFill>
                  <a:schemeClr val="bg1">
                    <a:lumMod val="95000"/>
                  </a:schemeClr>
                </a:solidFill>
                <a:latin typeface="BankGothic Lt BT" pitchFamily="34" charset="0"/>
                <a:cs typeface="Browallia New" pitchFamily="34" charset="-34"/>
              </a:rPr>
              <a:t>flashpoint</a:t>
            </a:r>
            <a:endParaRPr lang="it-IT" b="1" i="1" dirty="0">
              <a:solidFill>
                <a:schemeClr val="bg1">
                  <a:lumMod val="95000"/>
                </a:schemeClr>
              </a:solidFill>
              <a:latin typeface="BankGothic Lt BT" pitchFamily="34" charset="0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229600" cy="12842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Technical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characteristics</a:t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179388" y="1989138"/>
          <a:ext cx="8784976" cy="4174776"/>
        </p:xfrm>
        <a:graphic>
          <a:graphicData uri="http://schemas.openxmlformats.org/drawingml/2006/table">
            <a:tbl>
              <a:tblPr bandRow="1">
                <a:tableStyleId>{EB9631B5-78F2-41C9-869B-9F39066F8104}</a:tableStyleId>
              </a:tblPr>
              <a:tblGrid>
                <a:gridCol w="396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4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Segregated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ballast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capacity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3.622,12 m</a:t>
                      </a:r>
                      <a:r>
                        <a:rPr kumimoji="0" lang="it-IT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Bunker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capacity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f.o.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m</a:t>
                      </a:r>
                      <a:r>
                        <a:rPr kumimoji="0" lang="it-IT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3 </a:t>
                      </a:r>
                      <a:r>
                        <a:rPr kumimoji="0" lang="it-IT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  <a:ea typeface="+mn-ea"/>
                          <a:cs typeface="+mn-cs"/>
                        </a:rPr>
                        <a:t>478,2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–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gasoil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m</a:t>
                      </a:r>
                      <a:r>
                        <a:rPr kumimoji="0" lang="it-IT" sz="15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3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81,62 at 100%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3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  <a:ea typeface="+mn-ea"/>
                          <a:cs typeface="+mn-cs"/>
                        </a:rPr>
                        <a:t>MAIN ENGINE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1 –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Wartsila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9L26B2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7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Service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speed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12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knots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75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Max </a:t>
                      </a:r>
                      <a:r>
                        <a:rPr lang="it-IT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BankGothic Lt BT" pitchFamily="34" charset="0"/>
                        </a:rPr>
                        <a:t>speed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13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knots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2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Alternative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propulsion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 System                  7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knots</a:t>
                      </a:r>
                      <a:endParaRPr kumimoji="0" lang="it-IT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  <a:cs typeface="Aharoni" pitchFamily="2" charset="-79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9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Green Star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BankGothic Lt BT" pitchFamily="34" charset="0"/>
                        </a:rPr>
                        <a:t>notation</a:t>
                      </a:r>
                      <a:endParaRPr kumimoji="0" lang="it-IT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3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BankGothic Lt BT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235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9236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5A6880-22A0-4CED-A9EF-5528532FC85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/>
          </a:p>
        </p:txBody>
      </p:sp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836613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5" descr="C:\Users\elena.MEDITERRANEANAV\Desktop\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596" y="5300886"/>
            <a:ext cx="3794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egnaposto data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681840-30A7-4A40-9E42-AD2AC34067CE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67544" y="1916832"/>
            <a:ext cx="8280920" cy="4662815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High </a:t>
            </a:r>
            <a:r>
              <a:rPr lang="it-IT" dirty="0" err="1">
                <a:latin typeface="BankGothic Lt BT" pitchFamily="34" charset="0"/>
              </a:rPr>
              <a:t>heating</a:t>
            </a:r>
            <a:r>
              <a:rPr lang="it-IT" dirty="0">
                <a:latin typeface="BankGothic Lt BT" pitchFamily="34" charset="0"/>
              </a:rPr>
              <a:t> </a:t>
            </a:r>
            <a:r>
              <a:rPr lang="it-IT" dirty="0" err="1">
                <a:latin typeface="BankGothic Lt BT" pitchFamily="34" charset="0"/>
              </a:rPr>
              <a:t>capacity</a:t>
            </a:r>
            <a:r>
              <a:rPr lang="it-IT" dirty="0">
                <a:latin typeface="BankGothic Lt BT" pitchFamily="34" charset="0"/>
              </a:rPr>
              <a:t> 250°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b="1" dirty="0">
                <a:solidFill>
                  <a:srgbClr val="FF0000"/>
                </a:solidFill>
                <a:latin typeface="BankGothic Lt BT" pitchFamily="34" charset="0"/>
              </a:rPr>
              <a:t>  </a:t>
            </a:r>
            <a:r>
              <a:rPr lang="it-IT" dirty="0">
                <a:latin typeface="BankGothic Lt BT" pitchFamily="34" charset="0"/>
              </a:rPr>
              <a:t>Imo </a:t>
            </a:r>
            <a:r>
              <a:rPr lang="it-IT" dirty="0" err="1">
                <a:latin typeface="BankGothic Lt BT" pitchFamily="34" charset="0"/>
              </a:rPr>
              <a:t>II</a:t>
            </a:r>
            <a:endParaRPr lang="it-IT" dirty="0">
              <a:latin typeface="BankGothic Lt BT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Stern </a:t>
            </a:r>
            <a:r>
              <a:rPr lang="it-IT" dirty="0" err="1">
                <a:latin typeface="BankGothic Lt BT" pitchFamily="34" charset="0"/>
              </a:rPr>
              <a:t>line</a:t>
            </a:r>
            <a:endParaRPr lang="it-IT" dirty="0">
              <a:latin typeface="BankGothic Lt BT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</a:t>
            </a:r>
            <a:r>
              <a:rPr lang="it-IT" dirty="0" err="1">
                <a:latin typeface="BankGothic Lt BT" pitchFamily="34" charset="0"/>
              </a:rPr>
              <a:t>Shallow</a:t>
            </a:r>
            <a:r>
              <a:rPr lang="it-IT" dirty="0">
                <a:latin typeface="BankGothic Lt BT" pitchFamily="34" charset="0"/>
              </a:rPr>
              <a:t> </a:t>
            </a:r>
            <a:r>
              <a:rPr lang="it-IT" dirty="0" err="1">
                <a:latin typeface="BankGothic Lt BT" pitchFamily="34" charset="0"/>
              </a:rPr>
              <a:t>draft</a:t>
            </a:r>
            <a:endParaRPr lang="it-IT" dirty="0">
              <a:latin typeface="BankGothic Lt BT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Full </a:t>
            </a:r>
            <a:r>
              <a:rPr lang="it-IT" dirty="0" err="1">
                <a:latin typeface="BankGothic Lt BT" pitchFamily="34" charset="0"/>
              </a:rPr>
              <a:t>automation</a:t>
            </a:r>
            <a:r>
              <a:rPr lang="it-IT" dirty="0">
                <a:latin typeface="BankGothic Lt BT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Bow </a:t>
            </a:r>
            <a:r>
              <a:rPr lang="it-IT" dirty="0" err="1">
                <a:latin typeface="BankGothic Lt BT" pitchFamily="34" charset="0"/>
              </a:rPr>
              <a:t>thruster</a:t>
            </a:r>
            <a:endParaRPr lang="it-IT" dirty="0">
              <a:latin typeface="BankGothic Lt BT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High bridge </a:t>
            </a:r>
            <a:r>
              <a:rPr lang="it-IT" dirty="0" err="1">
                <a:latin typeface="BankGothic Lt BT" pitchFamily="34" charset="0"/>
              </a:rPr>
              <a:t>visibility</a:t>
            </a:r>
            <a:endParaRPr lang="it-IT" dirty="0">
              <a:latin typeface="BankGothic Lt BT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</a:t>
            </a:r>
            <a:r>
              <a:rPr lang="it-IT" dirty="0" err="1">
                <a:latin typeface="BankGothic Lt BT" pitchFamily="34" charset="0"/>
              </a:rPr>
              <a:t>Vapour</a:t>
            </a:r>
            <a:r>
              <a:rPr lang="it-IT" dirty="0">
                <a:latin typeface="BankGothic Lt BT" pitchFamily="34" charset="0"/>
              </a:rPr>
              <a:t> </a:t>
            </a:r>
            <a:r>
              <a:rPr lang="it-IT" dirty="0" err="1">
                <a:latin typeface="BankGothic Lt BT" pitchFamily="34" charset="0"/>
              </a:rPr>
              <a:t>return</a:t>
            </a:r>
            <a:r>
              <a:rPr lang="it-IT" dirty="0">
                <a:latin typeface="BankGothic Lt BT" pitchFamily="34" charset="0"/>
              </a:rPr>
              <a:t> </a:t>
            </a:r>
            <a:r>
              <a:rPr lang="it-IT" dirty="0" err="1">
                <a:latin typeface="BankGothic Lt BT" pitchFamily="34" charset="0"/>
              </a:rPr>
              <a:t>line</a:t>
            </a:r>
            <a:r>
              <a:rPr lang="it-IT" dirty="0">
                <a:latin typeface="BankGothic Lt BT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Green star </a:t>
            </a:r>
            <a:r>
              <a:rPr lang="it-IT" dirty="0" err="1">
                <a:latin typeface="BankGothic Lt BT" pitchFamily="34" charset="0"/>
              </a:rPr>
              <a:t>notation</a:t>
            </a:r>
            <a:r>
              <a:rPr lang="it-IT" dirty="0">
                <a:latin typeface="BankGothic Lt BT" pitchFamily="34" charset="0"/>
              </a:rPr>
              <a:t> 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 dirty="0">
                <a:latin typeface="BankGothic Lt BT" pitchFamily="34" charset="0"/>
              </a:rPr>
              <a:t>  Alternative </a:t>
            </a:r>
            <a:r>
              <a:rPr lang="it-IT" dirty="0" err="1">
                <a:latin typeface="BankGothic Lt BT" pitchFamily="34" charset="0"/>
              </a:rPr>
              <a:t>propulsion</a:t>
            </a:r>
            <a:r>
              <a:rPr lang="it-IT" dirty="0">
                <a:latin typeface="BankGothic Lt BT" pitchFamily="34" charset="0"/>
              </a:rPr>
              <a:t> system</a:t>
            </a:r>
          </a:p>
          <a:p>
            <a:pPr>
              <a:lnSpc>
                <a:spcPct val="150000"/>
              </a:lnSpc>
              <a:buFontTx/>
              <a:buBlip>
                <a:blip r:embed="rId2"/>
              </a:buBlip>
              <a:defRPr/>
            </a:pPr>
            <a:r>
              <a:rPr lang="it-IT">
                <a:latin typeface="BankGothic Lt BT" pitchFamily="34" charset="0"/>
              </a:rPr>
              <a:t> Independent</a:t>
            </a:r>
            <a:r>
              <a:rPr lang="it-IT" dirty="0">
                <a:latin typeface="BankGothic Lt BT" pitchFamily="34" charset="0"/>
              </a:rPr>
              <a:t> </a:t>
            </a:r>
            <a:r>
              <a:rPr lang="it-IT" dirty="0" err="1">
                <a:latin typeface="BankGothic Lt BT" pitchFamily="34" charset="0"/>
              </a:rPr>
              <a:t>tanks</a:t>
            </a:r>
            <a:r>
              <a:rPr lang="it-IT" dirty="0">
                <a:latin typeface="BankGothic Lt BT" pitchFamily="34" charset="0"/>
              </a:rPr>
              <a:t> </a:t>
            </a:r>
            <a:r>
              <a:rPr lang="it-IT" dirty="0" err="1">
                <a:latin typeface="BankGothic Lt BT" pitchFamily="34" charset="0"/>
              </a:rPr>
              <a:t>with</a:t>
            </a:r>
            <a:r>
              <a:rPr lang="it-IT" dirty="0">
                <a:latin typeface="BankGothic Lt BT" pitchFamily="34" charset="0"/>
              </a:rPr>
              <a:t> high </a:t>
            </a:r>
            <a:r>
              <a:rPr lang="it-IT" dirty="0" err="1">
                <a:latin typeface="BankGothic Lt BT" pitchFamily="34" charset="0"/>
              </a:rPr>
              <a:t>insulation</a:t>
            </a:r>
            <a:endParaRPr lang="it-IT" dirty="0">
              <a:latin typeface="BankGothic Lt BT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Points </a:t>
            </a:r>
            <a:r>
              <a:rPr lang="it-IT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of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STRENGHT </a:t>
            </a:r>
            <a:endParaRPr lang="it-IT" dirty="0"/>
          </a:p>
        </p:txBody>
      </p:sp>
      <p:sp>
        <p:nvSpPr>
          <p:cNvPr id="10247" name="Segnaposto piè di pagina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/>
              <a:t>www.mediterraneanav.it</a:t>
            </a:r>
          </a:p>
        </p:txBody>
      </p:sp>
      <p:sp>
        <p:nvSpPr>
          <p:cNvPr id="10248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386C5-900B-4206-BDE9-CDF52C805BB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7380288" y="836613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data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4EEEB5-7308-4A73-BD8E-05A40F338D6F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0888-576A-4BF7-9CE6-DDB4FDF339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55993"/>
            <a:ext cx="727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Black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upgrading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it-IT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620688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EECF9-D174-47DD-B8EA-1887EFB5C5F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pic>
        <p:nvPicPr>
          <p:cNvPr id="7" name="Immagine 6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78042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0570" y="1556792"/>
            <a:ext cx="3795886" cy="5061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0888-576A-4BF7-9CE6-DDB4FDF339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620688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EECF9-D174-47DD-B8EA-1887EFB5C5F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pic>
        <p:nvPicPr>
          <p:cNvPr id="7" name="Immagine 6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780420" cy="5040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 descr="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0570" y="1556792"/>
            <a:ext cx="3795885" cy="5061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0888-576A-4BF7-9CE6-DDB4FDF339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55993"/>
            <a:ext cx="727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Black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upgrading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it-IT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620688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EECF9-D174-47DD-B8EA-1887EFB5C5F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pic>
        <p:nvPicPr>
          <p:cNvPr id="7" name="Immagine 6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6768752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/>
              <a:t>www.mediterraneanav.it</a:t>
            </a:r>
          </a:p>
        </p:txBody>
      </p:sp>
      <p:sp>
        <p:nvSpPr>
          <p:cNvPr id="6147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10888-576A-4BF7-9CE6-DDB4FDF3394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755993"/>
            <a:ext cx="72735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Black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Shark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-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upgrading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in </a:t>
            </a:r>
            <a:r>
              <a:rPr lang="it-IT" sz="32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Turkey</a:t>
            </a:r>
            <a:endParaRPr lang="it-IT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380288" y="620688"/>
            <a:ext cx="154781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data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0EECF9-D174-47DD-B8EA-1887EFB5C5FA}" type="datetime3">
              <a:rPr lang="en-US"/>
              <a:pPr>
                <a:defRPr/>
              </a:pPr>
              <a:t>27 September 2017</a:t>
            </a:fld>
            <a:endParaRPr lang="it-IT"/>
          </a:p>
        </p:txBody>
      </p:sp>
      <p:pic>
        <p:nvPicPr>
          <p:cNvPr id="7" name="Immagine 6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6768752" cy="5076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Personalizzato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3CFD7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905</TotalTime>
  <Words>330</Words>
  <Application>Microsoft Office PowerPoint</Application>
  <PresentationFormat>Presentazione su schermo (4:3)</PresentationFormat>
  <Paragraphs>121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Dotum</vt:lpstr>
      <vt:lpstr>Aharoni</vt:lpstr>
      <vt:lpstr>Arial</vt:lpstr>
      <vt:lpstr>BankGothic Lt BT</vt:lpstr>
      <vt:lpstr>Browallia New</vt:lpstr>
      <vt:lpstr>Calibri</vt:lpstr>
      <vt:lpstr>Garamond</vt:lpstr>
      <vt:lpstr>Georgia</vt:lpstr>
      <vt:lpstr>Trebuchet MS</vt:lpstr>
      <vt:lpstr>Wingdings 2</vt:lpstr>
      <vt:lpstr>Tramonto</vt:lpstr>
      <vt:lpstr>Presentazione standard di PowerPoint</vt:lpstr>
      <vt:lpstr>Technical characteristics </vt:lpstr>
      <vt:lpstr>Technical characteristics </vt:lpstr>
      <vt:lpstr>Technical characteristics </vt:lpstr>
      <vt:lpstr>Points of STRENGHT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“THE END”  MEDITERRANEA di NAVIGAZIONE   S.p.A.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Elena Cagnoni</dc:creator>
  <cp:lastModifiedBy>Chiara Amadori</cp:lastModifiedBy>
  <cp:revision>170</cp:revision>
  <dcterms:created xsi:type="dcterms:W3CDTF">2010-12-29T15:44:31Z</dcterms:created>
  <dcterms:modified xsi:type="dcterms:W3CDTF">2017-09-27T14:05:25Z</dcterms:modified>
</cp:coreProperties>
</file>