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2" r:id="rId4"/>
    <p:sldId id="315" r:id="rId5"/>
    <p:sldId id="318" r:id="rId6"/>
    <p:sldId id="326" r:id="rId7"/>
    <p:sldId id="322" r:id="rId8"/>
    <p:sldId id="324" r:id="rId9"/>
    <p:sldId id="325" r:id="rId10"/>
    <p:sldId id="327" r:id="rId11"/>
    <p:sldId id="328" r:id="rId12"/>
    <p:sldId id="329" r:id="rId13"/>
    <p:sldId id="330" r:id="rId14"/>
    <p:sldId id="332" r:id="rId15"/>
    <p:sldId id="333" r:id="rId16"/>
    <p:sldId id="337" r:id="rId17"/>
    <p:sldId id="338" r:id="rId18"/>
    <p:sldId id="335" r:id="rId19"/>
    <p:sldId id="336" r:id="rId20"/>
    <p:sldId id="321" r:id="rId21"/>
  </p:sldIdLst>
  <p:sldSz cx="9144000" cy="6858000" type="screen4x3"/>
  <p:notesSz cx="6797675" cy="9926638"/>
  <p:defaultTextStyle>
    <a:defPPr>
      <a:defRPr lang="it-IT"/>
    </a:defPPr>
    <a:lvl1pPr algn="l" rtl="0" fontAlgn="base">
      <a:lnSpc>
        <a:spcPct val="90000"/>
      </a:lnSpc>
      <a:spcBef>
        <a:spcPct val="20000"/>
      </a:spcBef>
      <a:spcAft>
        <a:spcPct val="0"/>
      </a:spcAft>
      <a:buSzPct val="120000"/>
      <a:buChar char="•"/>
      <a:defRPr sz="2600" b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SzPct val="120000"/>
      <a:buChar char="•"/>
      <a:defRPr sz="2600" b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SzPct val="120000"/>
      <a:buChar char="•"/>
      <a:defRPr sz="2600" b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SzPct val="120000"/>
      <a:buChar char="•"/>
      <a:defRPr sz="2600" b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SzPct val="120000"/>
      <a:buChar char="•"/>
      <a:defRPr sz="2600" b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600" b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600" b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600" b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600" b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11" autoAdjust="0"/>
  </p:normalViewPr>
  <p:slideViewPr>
    <p:cSldViewPr>
      <p:cViewPr varScale="1">
        <p:scale>
          <a:sx n="108" d="100"/>
          <a:sy n="108" d="100"/>
        </p:scale>
        <p:origin x="16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60" rIns="93119" bIns="46560" numCol="1" anchor="t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60" rIns="93119" bIns="46560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60" rIns="93119" bIns="46560" numCol="1" anchor="b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60" rIns="93119" bIns="46560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24CF65B6-FA5D-4992-A41C-E909E6C4B5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defTabSz="911225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defTabSz="911225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F431EDC4-8DAF-4B03-A408-A81217628B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C1FC0-520B-4D84-A062-CF69BCC8207C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E2648-0D23-46DC-A3BE-2A4B7EAD2593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1261E-C6FD-4C14-9B00-B96FA60B62B2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ndiera definitiva 06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00700"/>
            <a:ext cx="1079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5492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it-IT"/>
              <a:t>MEDITERRANEA DI NAVIGAZIONE S.P.A.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68638"/>
            <a:ext cx="6400800" cy="2570162"/>
          </a:xfrm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7C04-1CB9-4244-8C72-BF6DE5551D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22714-30EB-4FB5-B581-2A179C79C6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2F663-ECFB-49B2-899F-D303BCDB40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94AF4-D6FB-40D9-8C32-95748C0C7D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7F46D-3614-49A3-99D5-3266FFB47D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F170F-2A58-4ECF-AC04-747764DB22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A2E5F-B597-44AD-9638-3E08F8ECA9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2B66-0A05-471C-9E10-4D6BD062D8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99E9F-E7B5-4BB4-8021-2B1A982F91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3002-AA90-4761-BDBF-835F3EA9DA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DE978-4694-4297-B5E5-8EB6C2C861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30860-9E1E-40F0-A7FB-5881565ED7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540CE-2649-471E-B152-CE90017B2D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B0A8-100F-4184-A30E-FB36CCAFAE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376CF-61D4-4DD7-B07B-F36E97DD7A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27FCB-2D6B-4097-8D7A-E31F0600EB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D4E1C-E466-45E6-B017-0C5934E446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93018-1AFC-4569-95B5-9CC3879126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80154-208E-4AFA-B9C4-2FA9B0F9C4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B4946-B758-4A56-ACAE-C8AF44067E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8027-A788-4AF8-ACED-3B2D409B0B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45671-8BB2-479A-B91D-F155EAABDD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831E5-6EEF-4E3C-8AA5-EEA296FCD5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23830-BD0F-425F-A8E6-5926F7838D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ndiera definitiva 06-0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600700"/>
            <a:ext cx="1079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Italiano</a:t>
            </a:r>
          </a:p>
          <a:p>
            <a:pPr lvl="1"/>
            <a:r>
              <a:rPr lang="it-IT"/>
              <a:t>Inglese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6210967-4AD1-48EF-88BF-54643CC359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1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74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Font typeface="Tahoma" pitchFamily="34" charset="0"/>
        <a:defRPr sz="28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diera definitiva 06-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600700"/>
            <a:ext cx="1079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85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9220" name="Rectangle 4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inserire foto o tabella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2DDDC91-1702-4523-8438-C9EC49BDBE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2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editerranea@mediterraneanav.it" TargetMode="External"/><Relationship Id="rId2" Type="http://schemas.openxmlformats.org/officeDocument/2006/relationships/hyperlink" Target="http://www.mediterraneanav.i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aracena 2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132856"/>
            <a:ext cx="5970587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>
                <a:solidFill>
                  <a:srgbClr val="FF0000"/>
                </a:solidFill>
                <a:latin typeface="Garamond" pitchFamily="18" charset="0"/>
              </a:rPr>
              <a:t>MEDITERRANEA DI NAVIGAZIONE SPA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5202238"/>
            <a:ext cx="8229600" cy="16557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it-IT" dirty="0">
                <a:latin typeface="Garamond" pitchFamily="18" charset="0"/>
              </a:rPr>
              <a:t>M/T SARACENA</a:t>
            </a:r>
          </a:p>
          <a:p>
            <a:pPr algn="ctr" eaLnBrk="1" hangingPunct="1">
              <a:buFontTx/>
              <a:buNone/>
              <a:defRPr/>
            </a:pPr>
            <a:r>
              <a:rPr lang="it-IT" dirty="0">
                <a:latin typeface="Garamond" pitchFamily="18" charset="0"/>
              </a:rPr>
              <a:t>Oil </a:t>
            </a:r>
            <a:r>
              <a:rPr lang="it-IT" dirty="0" err="1">
                <a:latin typeface="Garamond" pitchFamily="18" charset="0"/>
              </a:rPr>
              <a:t>Chemical</a:t>
            </a:r>
            <a:r>
              <a:rPr lang="it-IT" dirty="0">
                <a:latin typeface="Garamond" pitchFamily="18" charset="0"/>
              </a:rPr>
              <a:t> Tanker</a:t>
            </a:r>
          </a:p>
        </p:txBody>
      </p:sp>
    </p:spTree>
  </p:cSld>
  <p:clrMapOvr>
    <a:masterClrMapping/>
  </p:clrMapOvr>
  <p:transition spd="med" advClick="0" advTm="1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611188" y="404813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it-IT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M/t Saracena</a:t>
            </a:r>
          </a:p>
        </p:txBody>
      </p:sp>
      <p:pic>
        <p:nvPicPr>
          <p:cNvPr id="13315" name="Picture 13" descr="saracena 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988" y="1808163"/>
            <a:ext cx="5970587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611188" y="404813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it-IT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M/t Saracena</a:t>
            </a:r>
          </a:p>
        </p:txBody>
      </p:sp>
      <p:pic>
        <p:nvPicPr>
          <p:cNvPr id="14339" name="Picture 13" descr="saracena 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988" y="1808163"/>
            <a:ext cx="5970587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611188" y="404813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it-IT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M/t Saracena</a:t>
            </a:r>
          </a:p>
        </p:txBody>
      </p:sp>
      <p:pic>
        <p:nvPicPr>
          <p:cNvPr id="15363" name="Picture 13" descr="saracena 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988" y="1808163"/>
            <a:ext cx="5970587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611188" y="404813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it-IT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M/t Saracena</a:t>
            </a:r>
          </a:p>
        </p:txBody>
      </p:sp>
      <p:pic>
        <p:nvPicPr>
          <p:cNvPr id="17411" name="Picture 13" descr="saracena 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988" y="1808163"/>
            <a:ext cx="5970587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611188" y="404813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it-IT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M/t Saracena</a:t>
            </a:r>
          </a:p>
        </p:txBody>
      </p:sp>
      <p:pic>
        <p:nvPicPr>
          <p:cNvPr id="18435" name="Picture 13" descr="saracena 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988" y="1808163"/>
            <a:ext cx="5970587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611188" y="404813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it-IT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M/t Saracena</a:t>
            </a:r>
          </a:p>
        </p:txBody>
      </p:sp>
      <p:pic>
        <p:nvPicPr>
          <p:cNvPr id="18435" name="Picture 13" descr="saracena 20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50988" y="1809949"/>
            <a:ext cx="5970587" cy="447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611188" y="404813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it-IT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M/t Saracena</a:t>
            </a:r>
          </a:p>
        </p:txBody>
      </p:sp>
      <p:pic>
        <p:nvPicPr>
          <p:cNvPr id="18435" name="Picture 13" descr="saracena 20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50988" y="1809949"/>
            <a:ext cx="5970586" cy="447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611188" y="404813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it-IT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M/t Saracena</a:t>
            </a:r>
          </a:p>
        </p:txBody>
      </p:sp>
      <p:pic>
        <p:nvPicPr>
          <p:cNvPr id="20483" name="Picture 13" descr="saracena 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988" y="1809750"/>
            <a:ext cx="5970587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611188" y="404813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it-IT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M/t Saracena</a:t>
            </a:r>
          </a:p>
        </p:txBody>
      </p:sp>
      <p:pic>
        <p:nvPicPr>
          <p:cNvPr id="21507" name="Picture 13" descr="saracena 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988" y="1809750"/>
            <a:ext cx="5970587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1187450" y="2619375"/>
            <a:ext cx="6264275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br>
              <a:rPr lang="it-IT" sz="1800">
                <a:solidFill>
                  <a:srgbClr val="000055"/>
                </a:solidFill>
                <a:latin typeface="Verdana" pitchFamily="34" charset="0"/>
              </a:rPr>
            </a:br>
            <a:br>
              <a:rPr lang="it-IT" sz="1800">
                <a:solidFill>
                  <a:srgbClr val="000055"/>
                </a:solidFill>
                <a:latin typeface="Verdana" pitchFamily="34" charset="0"/>
              </a:rPr>
            </a:br>
            <a:r>
              <a:rPr lang="it-IT" sz="1800">
                <a:solidFill>
                  <a:srgbClr val="000055"/>
                </a:solidFill>
                <a:latin typeface="Verdana" pitchFamily="34" charset="0"/>
              </a:rPr>
              <a:t> </a:t>
            </a:r>
            <a:r>
              <a:rPr lang="it-IT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Piazza Caduti sul Lavoro, 3</a:t>
            </a:r>
            <a:br>
              <a:rPr lang="it-IT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48100 Ravenna (RA) Italy</a:t>
            </a:r>
            <a:br>
              <a:rPr lang="it-IT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it-IT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9923" name="Group 3"/>
          <p:cNvGraphicFramePr>
            <a:graphicFrameLocks noGrp="1"/>
          </p:cNvGraphicFramePr>
          <p:nvPr/>
        </p:nvGraphicFramePr>
        <p:xfrm>
          <a:off x="2224088" y="4149725"/>
          <a:ext cx="4076700" cy="914400"/>
        </p:xfrm>
        <a:graphic>
          <a:graphicData uri="http://schemas.openxmlformats.org/drawingml/2006/table">
            <a:tbl>
              <a:tblPr/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</a:b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hlinkClick r:id="rId2"/>
                        </a:rPr>
                        <a:t>www.mediterraneanav.it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  <a:b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</a:b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hlinkClick r:id="rId3"/>
                        </a:rPr>
                        <a:t>mediterranea@mediterraneanav.it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-14288" y="5008563"/>
            <a:ext cx="184151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br>
              <a:rPr lang="it-IT" sz="900">
                <a:solidFill>
                  <a:srgbClr val="000055"/>
                </a:solidFill>
                <a:latin typeface="Verdana" pitchFamily="34" charset="0"/>
              </a:rPr>
            </a:br>
            <a:endParaRPr lang="it-IT" sz="1800" b="0">
              <a:latin typeface="Arial" charset="0"/>
            </a:endParaRPr>
          </a:p>
        </p:txBody>
      </p:sp>
      <p:sp>
        <p:nvSpPr>
          <p:cNvPr id="209930" name="Rectangle 10"/>
          <p:cNvSpPr>
            <a:spLocks noGrp="1" noChangeArrowheads="1"/>
          </p:cNvSpPr>
          <p:nvPr>
            <p:ph type="title"/>
          </p:nvPr>
        </p:nvSpPr>
        <p:spPr>
          <a:xfrm>
            <a:off x="468313" y="1700213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it-IT" sz="3000">
                <a:latin typeface="Garamond" pitchFamily="18" charset="0"/>
              </a:rPr>
              <a:t>Mediterranea di Navigazione S.p.A.</a:t>
            </a: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>
                <a:latin typeface="Garamond" pitchFamily="18" charset="0"/>
              </a:rPr>
              <a:t>Technical characteristics</a:t>
            </a:r>
            <a:br>
              <a:rPr lang="it-IT" sz="4000">
                <a:latin typeface="Garamond" pitchFamily="18" charset="0"/>
              </a:rPr>
            </a:br>
            <a:r>
              <a:rPr lang="it-IT" sz="4000">
                <a:latin typeface="Garamond" pitchFamily="18" charset="0"/>
              </a:rPr>
              <a:t>Saracena</a:t>
            </a:r>
            <a:r>
              <a:rPr lang="it-IT" sz="4000"/>
              <a:t> </a:t>
            </a:r>
          </a:p>
        </p:txBody>
      </p:sp>
      <p:graphicFrame>
        <p:nvGraphicFramePr>
          <p:cNvPr id="56404" name="Group 84"/>
          <p:cNvGraphicFramePr>
            <a:graphicFrameLocks noGrp="1"/>
          </p:cNvGraphicFramePr>
          <p:nvPr>
            <p:ph idx="1"/>
          </p:nvPr>
        </p:nvGraphicFramePr>
        <p:xfrm>
          <a:off x="1763713" y="1989138"/>
          <a:ext cx="5761037" cy="3859213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70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Lenght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  <a:r>
                        <a:rPr kumimoji="0" lang="it-I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overall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mt. 153,70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Lenght between perpendiculars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mt. 144,20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Breadth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mt. 25,60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8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Moulded depth (from keel to main deck)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mt. 12,10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0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Scantling draft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mt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. 8,88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D.W.T.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tonn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. 20.500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>
                <a:latin typeface="Garamond" pitchFamily="18" charset="0"/>
              </a:rPr>
              <a:t>Technical</a:t>
            </a:r>
            <a:r>
              <a:rPr lang="it-IT">
                <a:latin typeface="Garamond" pitchFamily="18" charset="0"/>
              </a:rPr>
              <a:t> characteristics</a:t>
            </a:r>
            <a:endParaRPr lang="it-IT"/>
          </a:p>
        </p:txBody>
      </p:sp>
      <p:graphicFrame>
        <p:nvGraphicFramePr>
          <p:cNvPr id="195936" name="Group 3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520345"/>
              </p:ext>
            </p:extLst>
          </p:nvPr>
        </p:nvGraphicFramePr>
        <p:xfrm>
          <a:off x="1547813" y="1844675"/>
          <a:ext cx="6048375" cy="3499804"/>
        </p:xfrm>
        <a:graphic>
          <a:graphicData uri="http://schemas.openxmlformats.org/drawingml/2006/table">
            <a:tbl>
              <a:tblPr/>
              <a:tblGrid>
                <a:gridCol w="201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Ballast capacity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</a:t>
                      </a:r>
                      <a:r>
                        <a:rPr kumimoji="0" lang="it-IT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9.298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Bunker capacity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High f.o. m</a:t>
                      </a:r>
                      <a:r>
                        <a:rPr kumimoji="0" lang="it-IT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 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971– gasoil m</a:t>
                      </a:r>
                      <a:r>
                        <a:rPr kumimoji="0" lang="it-IT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194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Main Engine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n.2 MAK x 3.000 kW each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6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Service speed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14 knots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I.G.S.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3.000 m</a:t>
                      </a:r>
                      <a:r>
                        <a:rPr kumimoji="0" lang="it-IT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/h N2 1600 m3/h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29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dirty="0">
                <a:latin typeface="Garamond" pitchFamily="18" charset="0"/>
              </a:rPr>
              <a:t>POINTS OF STRENGHT</a:t>
            </a:r>
          </a:p>
        </p:txBody>
      </p:sp>
      <p:sp>
        <p:nvSpPr>
          <p:cNvPr id="203835" name="Rectangle 59"/>
          <p:cNvSpPr>
            <a:spLocks noChangeArrowheads="1"/>
          </p:cNvSpPr>
          <p:nvPr/>
        </p:nvSpPr>
        <p:spPr bwMode="auto">
          <a:xfrm>
            <a:off x="1258888" y="1916113"/>
            <a:ext cx="67691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Ice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1°,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Double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RINA e ABS, Long Life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criteria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RINA and ABS, 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Clean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Clean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Air, Green Star, IMO </a:t>
            </a:r>
            <a:r>
              <a:rPr lang="it-IT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</a:t>
            </a:r>
            <a:endParaRPr lang="it-IT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years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Life</a:t>
            </a: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Shallow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draft</a:t>
            </a:r>
            <a:endParaRPr lang="it-IT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Winterisation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(-35°C)</a:t>
            </a: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design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low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grade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temperature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navigation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outside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air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-35°C</a:t>
            </a: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Twin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engine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twin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propeller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twin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rudder</a:t>
            </a:r>
            <a:endParaRPr lang="it-IT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IGS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fitted</a:t>
            </a:r>
            <a:endParaRPr lang="it-IT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Full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redundancy</a:t>
            </a:r>
            <a:endParaRPr lang="it-IT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endParaRPr lang="it-IT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dirty="0">
                <a:latin typeface="Garamond" pitchFamily="18" charset="0"/>
              </a:rPr>
              <a:t>POINTS OF STRENGHT</a:t>
            </a:r>
          </a:p>
        </p:txBody>
      </p:sp>
      <p:sp>
        <p:nvSpPr>
          <p:cNvPr id="203835" name="Rectangle 59"/>
          <p:cNvSpPr>
            <a:spLocks noChangeArrowheads="1"/>
          </p:cNvSpPr>
          <p:nvPr/>
        </p:nvSpPr>
        <p:spPr bwMode="auto">
          <a:xfrm>
            <a:off x="1258888" y="1916113"/>
            <a:ext cx="67691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Bow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thruster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750 kW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hydraulic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driven</a:t>
            </a:r>
            <a:endParaRPr lang="it-IT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mooring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retention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420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Tonns</a:t>
            </a:r>
            <a:endParaRPr lang="it-IT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Covered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mooring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area</a:t>
            </a: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Heated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PV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Valves</a:t>
            </a:r>
            <a:endParaRPr lang="it-IT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Stern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</a:t>
            </a:r>
            <a:endParaRPr lang="it-IT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consumption</a:t>
            </a:r>
            <a:endParaRPr lang="it-IT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speed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knots</a:t>
            </a: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12,5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tons</a:t>
            </a:r>
            <a:endParaRPr lang="it-IT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Full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automation</a:t>
            </a:r>
            <a:endParaRPr lang="it-IT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</a:t>
            </a:r>
            <a:r>
              <a:rPr lang="it-IT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manoeuvrability</a:t>
            </a:r>
            <a:endParaRPr lang="it-IT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r>
              <a:rPr lang="en-GB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residual 50 </a:t>
            </a:r>
            <a:r>
              <a:rPr lang="en-GB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lt</a:t>
            </a:r>
            <a:r>
              <a:rPr lang="en-GB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cargo tank</a:t>
            </a: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endParaRPr lang="it-IT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endParaRPr lang="it-IT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100000"/>
              </a:lnSpc>
              <a:buClr>
                <a:schemeClr val="hlink"/>
              </a:buClr>
              <a:defRPr/>
            </a:pPr>
            <a:endParaRPr lang="it-IT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Garamond" pitchFamily="18" charset="0"/>
              </a:rPr>
              <a:t>M/t Saracena</a:t>
            </a:r>
          </a:p>
        </p:txBody>
      </p:sp>
      <p:pic>
        <p:nvPicPr>
          <p:cNvPr id="214024" name="Picture 8" descr="Immagine 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280828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DSC035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6813" y="1844675"/>
            <a:ext cx="50419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Garamond" pitchFamily="18" charset="0"/>
              </a:rPr>
              <a:t>M/t Saracena</a:t>
            </a:r>
          </a:p>
        </p:txBody>
      </p:sp>
      <p:pic>
        <p:nvPicPr>
          <p:cNvPr id="10243" name="Picture 12" descr="saracena 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905000"/>
            <a:ext cx="5486400" cy="4114800"/>
          </a:xfrm>
        </p:spPr>
      </p:pic>
    </p:spTree>
  </p:cSld>
  <p:clrMapOvr>
    <a:masterClrMapping/>
  </p:clrMapOvr>
  <p:transition spd="med"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611188" y="404813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it-IT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M/t Saracena</a:t>
            </a:r>
          </a:p>
        </p:txBody>
      </p:sp>
      <p:pic>
        <p:nvPicPr>
          <p:cNvPr id="11267" name="Picture 13" descr="saracena 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808163"/>
            <a:ext cx="5976937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611188" y="404813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it-IT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M/t Saracena</a:t>
            </a:r>
          </a:p>
        </p:txBody>
      </p:sp>
      <p:pic>
        <p:nvPicPr>
          <p:cNvPr id="12291" name="Picture 13" descr="saracena 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988" y="1808163"/>
            <a:ext cx="5970587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theme/theme1.xml><?xml version="1.0" encoding="utf-8"?>
<a:theme xmlns:a="http://schemas.openxmlformats.org/drawingml/2006/main" name="Presentazione Mediterranea">
  <a:themeElements>
    <a:clrScheme name="Presentazione Mediterranea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Presentazione Mediterrane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Pct val="120000"/>
          <a:buFontTx/>
          <a:buChar char="•"/>
          <a:tabLst/>
          <a:defRPr kumimoji="0" lang="it-IT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Pct val="120000"/>
          <a:buFontTx/>
          <a:buChar char="•"/>
          <a:tabLst/>
          <a:defRPr kumimoji="0" lang="it-IT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Presentazione Mediterranea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Mediterranea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Mediterranea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Mediterranea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Mediterranea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Mediterranea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Mediterranea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Mediterranea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uvole">
  <a:themeElements>
    <a:clrScheme name="1_Nuvole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1_Nuvo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Pct val="120000"/>
          <a:buFontTx/>
          <a:buChar char="•"/>
          <a:tabLst/>
          <a:defRPr kumimoji="0" lang="it-IT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Pct val="120000"/>
          <a:buFontTx/>
          <a:buChar char="•"/>
          <a:tabLst/>
          <a:defRPr kumimoji="0" lang="it-IT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1_Nuvole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vole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vole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vole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vole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vole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vole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vole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vole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Mediterranea</Template>
  <TotalTime>1790</TotalTime>
  <Words>280</Words>
  <Application>Microsoft Office PowerPoint</Application>
  <PresentationFormat>Presentazione su schermo (4:3)</PresentationFormat>
  <Paragraphs>88</Paragraphs>
  <Slides>19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Garamond</vt:lpstr>
      <vt:lpstr>Tahoma</vt:lpstr>
      <vt:lpstr>Verdana</vt:lpstr>
      <vt:lpstr>Wingdings</vt:lpstr>
      <vt:lpstr>Presentazione Mediterranea</vt:lpstr>
      <vt:lpstr>1_Nuvole</vt:lpstr>
      <vt:lpstr>MEDITERRANEA DI NAVIGAZIONE SPA</vt:lpstr>
      <vt:lpstr>Technical characteristics Saracena </vt:lpstr>
      <vt:lpstr>Technical characteristics</vt:lpstr>
      <vt:lpstr>POINTS OF STRENGHT</vt:lpstr>
      <vt:lpstr>POINTS OF STRENGHT</vt:lpstr>
      <vt:lpstr>M/t Saracena</vt:lpstr>
      <vt:lpstr>M/t Saracena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Mediterranea di Navigazione S.p.A.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delle bitumiere</dc:title>
  <dc:creator>Mediterranea di Navigazione</dc:creator>
  <cp:lastModifiedBy>Chiara Amadori</cp:lastModifiedBy>
  <cp:revision>251</cp:revision>
  <dcterms:created xsi:type="dcterms:W3CDTF">2006-10-04T16:28:41Z</dcterms:created>
  <dcterms:modified xsi:type="dcterms:W3CDTF">2017-09-27T14:18:51Z</dcterms:modified>
</cp:coreProperties>
</file>